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C4F3F-187F-4D31-BC57-F16ABBED3F3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53236-D4EF-491A-8E7B-77FB42F450F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Здоровое питание</a:t>
          </a:r>
          <a:endParaRPr lang="ru-RU" b="1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0285311F-2642-4117-9C40-F81510DD7B31}" type="parTrans" cxnId="{60B7775D-6478-442A-863D-B84869BE90B5}">
      <dgm:prSet/>
      <dgm:spPr/>
      <dgm:t>
        <a:bodyPr/>
        <a:lstStyle/>
        <a:p>
          <a:pPr algn="ctr"/>
          <a:endParaRPr lang="ru-RU"/>
        </a:p>
      </dgm:t>
    </dgm:pt>
    <dgm:pt modelId="{3423E9A5-9AEC-40DC-8DBF-6357927C9B2B}" type="sibTrans" cxnId="{60B7775D-6478-442A-863D-B84869BE90B5}">
      <dgm:prSet/>
      <dgm:spPr/>
      <dgm:t>
        <a:bodyPr/>
        <a:lstStyle/>
        <a:p>
          <a:pPr algn="ctr"/>
          <a:endParaRPr lang="ru-RU"/>
        </a:p>
      </dgm:t>
    </dgm:pt>
    <dgm:pt modelId="{A3B70769-C5EA-4FAD-9DC8-2956FC74C3C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Профилактика болезней</a:t>
          </a:r>
          <a:endParaRPr lang="ru-RU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C8EECB32-587F-4272-A097-7F7DB7CA6785}" type="parTrans" cxnId="{C7100102-A9E4-429E-B792-8FFA5C0531DD}">
      <dgm:prSet/>
      <dgm:spPr/>
      <dgm:t>
        <a:bodyPr/>
        <a:lstStyle/>
        <a:p>
          <a:pPr algn="ctr"/>
          <a:endParaRPr lang="ru-RU"/>
        </a:p>
      </dgm:t>
    </dgm:pt>
    <dgm:pt modelId="{FC363092-B4A5-4EB1-8A66-A2164C0CA75C}" type="sibTrans" cxnId="{C7100102-A9E4-429E-B792-8FFA5C0531DD}">
      <dgm:prSet/>
      <dgm:spPr/>
      <dgm:t>
        <a:bodyPr/>
        <a:lstStyle/>
        <a:p>
          <a:pPr algn="ctr"/>
          <a:endParaRPr lang="ru-RU"/>
        </a:p>
      </dgm:t>
    </dgm:pt>
    <dgm:pt modelId="{89FBE0E8-242A-4550-81C2-053ED44022F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Энергия</a:t>
          </a:r>
          <a:endParaRPr lang="ru-RU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2E3C30DF-EB25-4069-8695-1D94EA7D8A0C}" type="parTrans" cxnId="{8D279D4D-AD89-4C28-97EB-C746E615E75D}">
      <dgm:prSet/>
      <dgm:spPr/>
      <dgm:t>
        <a:bodyPr/>
        <a:lstStyle/>
        <a:p>
          <a:pPr algn="ctr"/>
          <a:endParaRPr lang="ru-RU"/>
        </a:p>
      </dgm:t>
    </dgm:pt>
    <dgm:pt modelId="{4DAAC3AE-0ABB-40B0-AC61-A249C68AB99B}" type="sibTrans" cxnId="{8D279D4D-AD89-4C28-97EB-C746E615E75D}">
      <dgm:prSet/>
      <dgm:spPr/>
      <dgm:t>
        <a:bodyPr/>
        <a:lstStyle/>
        <a:p>
          <a:pPr algn="ctr"/>
          <a:endParaRPr lang="ru-RU"/>
        </a:p>
      </dgm:t>
    </dgm:pt>
    <dgm:pt modelId="{341B8CF7-1CD1-4B79-A7EC-020F33B4E54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Активная работа моз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D46D64-E272-4846-96E1-E685AC74A6BD}" type="parTrans" cxnId="{CE35C5BD-48A6-45E6-A262-DADA893AB9DB}">
      <dgm:prSet/>
      <dgm:spPr/>
      <dgm:t>
        <a:bodyPr/>
        <a:lstStyle/>
        <a:p>
          <a:pPr algn="ctr"/>
          <a:endParaRPr lang="ru-RU"/>
        </a:p>
      </dgm:t>
    </dgm:pt>
    <dgm:pt modelId="{2FF24E10-B602-4A78-A959-93224D6044AC}" type="sibTrans" cxnId="{CE35C5BD-48A6-45E6-A262-DADA893AB9DB}">
      <dgm:prSet/>
      <dgm:spPr/>
      <dgm:t>
        <a:bodyPr/>
        <a:lstStyle/>
        <a:p>
          <a:pPr algn="ctr"/>
          <a:endParaRPr lang="ru-RU"/>
        </a:p>
      </dgm:t>
    </dgm:pt>
    <dgm:pt modelId="{F4C01AC5-6F5D-4218-9E02-3D4E84C0032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Укрепление и поддержка здоровья</a:t>
          </a:r>
          <a:endParaRPr lang="ru-RU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3F214399-5DD5-486D-8571-E083701DE39B}" type="parTrans" cxnId="{7BFD928F-8A19-43DF-B3AE-78DE6936BD37}">
      <dgm:prSet/>
      <dgm:spPr/>
      <dgm:t>
        <a:bodyPr/>
        <a:lstStyle/>
        <a:p>
          <a:pPr algn="ctr"/>
          <a:endParaRPr lang="ru-RU"/>
        </a:p>
      </dgm:t>
    </dgm:pt>
    <dgm:pt modelId="{0EF27356-AEAB-4BEC-9C5D-E7BC34253893}" type="sibTrans" cxnId="{7BFD928F-8A19-43DF-B3AE-78DE6936BD37}">
      <dgm:prSet/>
      <dgm:spPr/>
      <dgm:t>
        <a:bodyPr/>
        <a:lstStyle/>
        <a:p>
          <a:pPr algn="ctr"/>
          <a:endParaRPr lang="ru-RU"/>
        </a:p>
      </dgm:t>
    </dgm:pt>
    <dgm:pt modelId="{78E7B45C-84C5-439F-B975-281BC052734A}" type="pres">
      <dgm:prSet presAssocID="{163C4F3F-187F-4D31-BC57-F16ABBED3F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5DF2D4-D151-40F9-9B34-028E7B5EC710}" type="pres">
      <dgm:prSet presAssocID="{1F453236-D4EF-491A-8E7B-77FB42F450FA}" presName="singleCycle" presStyleCnt="0"/>
      <dgm:spPr/>
    </dgm:pt>
    <dgm:pt modelId="{C51AEAFA-DB64-443F-9AB7-21ABF2C985BA}" type="pres">
      <dgm:prSet presAssocID="{1F453236-D4EF-491A-8E7B-77FB42F450FA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BC34B55-6EEE-4FDD-AE07-88EACF163CEF}" type="pres">
      <dgm:prSet presAssocID="{C8EECB32-587F-4272-A097-7F7DB7CA6785}" presName="Name56" presStyleLbl="parChTrans1D2" presStyleIdx="0" presStyleCnt="4"/>
      <dgm:spPr/>
      <dgm:t>
        <a:bodyPr/>
        <a:lstStyle/>
        <a:p>
          <a:endParaRPr lang="ru-RU"/>
        </a:p>
      </dgm:t>
    </dgm:pt>
    <dgm:pt modelId="{1E0F8DAD-2739-4AFD-9BE9-90EBB99D22DB}" type="pres">
      <dgm:prSet presAssocID="{A3B70769-C5EA-4FAD-9DC8-2956FC74C3CF}" presName="text0" presStyleLbl="node1" presStyleIdx="1" presStyleCnt="5" custScaleX="280331" custScaleY="81641" custRadScaleRad="100775" custRadScaleInc="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0867-FA9D-41D7-AEBB-02D2B88E68C1}" type="pres">
      <dgm:prSet presAssocID="{2E3C30DF-EB25-4069-8695-1D94EA7D8A0C}" presName="Name56" presStyleLbl="parChTrans1D2" presStyleIdx="1" presStyleCnt="4"/>
      <dgm:spPr/>
      <dgm:t>
        <a:bodyPr/>
        <a:lstStyle/>
        <a:p>
          <a:endParaRPr lang="ru-RU"/>
        </a:p>
      </dgm:t>
    </dgm:pt>
    <dgm:pt modelId="{224725B9-D7CA-4AE5-ADC1-B01D89731976}" type="pres">
      <dgm:prSet presAssocID="{89FBE0E8-242A-4550-81C2-053ED44022FC}" presName="text0" presStyleLbl="node1" presStyleIdx="2" presStyleCnt="5" custScaleX="167640" custRadScaleRad="108326" custRadScaleInc="-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ED54E-6882-484E-9A15-F8EDBB79E02B}" type="pres">
      <dgm:prSet presAssocID="{AED46D64-E272-4846-96E1-E685AC74A6B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4F4E5369-9D1B-4CDF-B5C7-BD631E18D1A1}" type="pres">
      <dgm:prSet presAssocID="{341B8CF7-1CD1-4B79-A7EC-020F33B4E54F}" presName="text0" presStyleLbl="node1" presStyleIdx="3" presStyleCnt="5" custScaleX="315369" custScaleY="78735" custRadScaleRad="93521" custRadScaleInc="-1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A0F5F-4942-479F-AB9F-ADF62E92CCF4}" type="pres">
      <dgm:prSet presAssocID="{3F214399-5DD5-486D-8571-E083701DE39B}" presName="Name56" presStyleLbl="parChTrans1D2" presStyleIdx="3" presStyleCnt="4"/>
      <dgm:spPr/>
      <dgm:t>
        <a:bodyPr/>
        <a:lstStyle/>
        <a:p>
          <a:endParaRPr lang="ru-RU"/>
        </a:p>
      </dgm:t>
    </dgm:pt>
    <dgm:pt modelId="{FFE1A63F-6730-4A41-AF3D-464E8DC8ED35}" type="pres">
      <dgm:prSet presAssocID="{F4C01AC5-6F5D-4218-9E02-3D4E84C00325}" presName="text0" presStyleLbl="node1" presStyleIdx="4" presStyleCnt="5" custScaleX="184408" custScaleY="125232" custRadScaleRad="168050" custRadScaleInc="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00102-A9E4-429E-B792-8FFA5C0531DD}" srcId="{1F453236-D4EF-491A-8E7B-77FB42F450FA}" destId="{A3B70769-C5EA-4FAD-9DC8-2956FC74C3CF}" srcOrd="0" destOrd="0" parTransId="{C8EECB32-587F-4272-A097-7F7DB7CA6785}" sibTransId="{FC363092-B4A5-4EB1-8A66-A2164C0CA75C}"/>
    <dgm:cxn modelId="{03DDE29B-CE15-46E0-B7BE-9F3E729FD584}" type="presOf" srcId="{C8EECB32-587F-4272-A097-7F7DB7CA6785}" destId="{6BC34B55-6EEE-4FDD-AE07-88EACF163CEF}" srcOrd="0" destOrd="0" presId="urn:microsoft.com/office/officeart/2008/layout/RadialCluster"/>
    <dgm:cxn modelId="{42E0887C-C947-4B01-B223-FD567BC6BB3E}" type="presOf" srcId="{F4C01AC5-6F5D-4218-9E02-3D4E84C00325}" destId="{FFE1A63F-6730-4A41-AF3D-464E8DC8ED35}" srcOrd="0" destOrd="0" presId="urn:microsoft.com/office/officeart/2008/layout/RadialCluster"/>
    <dgm:cxn modelId="{F213E2ED-930C-4CC5-9EC4-8CE672F8CC77}" type="presOf" srcId="{AED46D64-E272-4846-96E1-E685AC74A6BD}" destId="{283ED54E-6882-484E-9A15-F8EDBB79E02B}" srcOrd="0" destOrd="0" presId="urn:microsoft.com/office/officeart/2008/layout/RadialCluster"/>
    <dgm:cxn modelId="{688BDA09-1C29-4105-B225-E4454B3FED5F}" type="presOf" srcId="{163C4F3F-187F-4D31-BC57-F16ABBED3F33}" destId="{78E7B45C-84C5-439F-B975-281BC052734A}" srcOrd="0" destOrd="0" presId="urn:microsoft.com/office/officeart/2008/layout/RadialCluster"/>
    <dgm:cxn modelId="{0F590186-257E-45E8-B54D-D01DB9BA1176}" type="presOf" srcId="{A3B70769-C5EA-4FAD-9DC8-2956FC74C3CF}" destId="{1E0F8DAD-2739-4AFD-9BE9-90EBB99D22DB}" srcOrd="0" destOrd="0" presId="urn:microsoft.com/office/officeart/2008/layout/RadialCluster"/>
    <dgm:cxn modelId="{CE35C5BD-48A6-45E6-A262-DADA893AB9DB}" srcId="{1F453236-D4EF-491A-8E7B-77FB42F450FA}" destId="{341B8CF7-1CD1-4B79-A7EC-020F33B4E54F}" srcOrd="2" destOrd="0" parTransId="{AED46D64-E272-4846-96E1-E685AC74A6BD}" sibTransId="{2FF24E10-B602-4A78-A959-93224D6044AC}"/>
    <dgm:cxn modelId="{1DF419CA-FFDB-4A20-8991-54AC35B85DEA}" type="presOf" srcId="{2E3C30DF-EB25-4069-8695-1D94EA7D8A0C}" destId="{2A5A0867-FA9D-41D7-AEBB-02D2B88E68C1}" srcOrd="0" destOrd="0" presId="urn:microsoft.com/office/officeart/2008/layout/RadialCluster"/>
    <dgm:cxn modelId="{CD112173-54D7-4256-9D19-86E65FC96C24}" type="presOf" srcId="{341B8CF7-1CD1-4B79-A7EC-020F33B4E54F}" destId="{4F4E5369-9D1B-4CDF-B5C7-BD631E18D1A1}" srcOrd="0" destOrd="0" presId="urn:microsoft.com/office/officeart/2008/layout/RadialCluster"/>
    <dgm:cxn modelId="{1381874A-FB08-4D32-BA7D-0A802BF21966}" type="presOf" srcId="{89FBE0E8-242A-4550-81C2-053ED44022FC}" destId="{224725B9-D7CA-4AE5-ADC1-B01D89731976}" srcOrd="0" destOrd="0" presId="urn:microsoft.com/office/officeart/2008/layout/RadialCluster"/>
    <dgm:cxn modelId="{8D279D4D-AD89-4C28-97EB-C746E615E75D}" srcId="{1F453236-D4EF-491A-8E7B-77FB42F450FA}" destId="{89FBE0E8-242A-4550-81C2-053ED44022FC}" srcOrd="1" destOrd="0" parTransId="{2E3C30DF-EB25-4069-8695-1D94EA7D8A0C}" sibTransId="{4DAAC3AE-0ABB-40B0-AC61-A249C68AB99B}"/>
    <dgm:cxn modelId="{D0C19CF3-22CE-4952-A586-582723A13F52}" type="presOf" srcId="{3F214399-5DD5-486D-8571-E083701DE39B}" destId="{02CA0F5F-4942-479F-AB9F-ADF62E92CCF4}" srcOrd="0" destOrd="0" presId="urn:microsoft.com/office/officeart/2008/layout/RadialCluster"/>
    <dgm:cxn modelId="{7BFD928F-8A19-43DF-B3AE-78DE6936BD37}" srcId="{1F453236-D4EF-491A-8E7B-77FB42F450FA}" destId="{F4C01AC5-6F5D-4218-9E02-3D4E84C00325}" srcOrd="3" destOrd="0" parTransId="{3F214399-5DD5-486D-8571-E083701DE39B}" sibTransId="{0EF27356-AEAB-4BEC-9C5D-E7BC34253893}"/>
    <dgm:cxn modelId="{D947CFA5-575F-4F0C-8370-8A643FA5F27A}" type="presOf" srcId="{1F453236-D4EF-491A-8E7B-77FB42F450FA}" destId="{C51AEAFA-DB64-443F-9AB7-21ABF2C985BA}" srcOrd="0" destOrd="0" presId="urn:microsoft.com/office/officeart/2008/layout/RadialCluster"/>
    <dgm:cxn modelId="{60B7775D-6478-442A-863D-B84869BE90B5}" srcId="{163C4F3F-187F-4D31-BC57-F16ABBED3F33}" destId="{1F453236-D4EF-491A-8E7B-77FB42F450FA}" srcOrd="0" destOrd="0" parTransId="{0285311F-2642-4117-9C40-F81510DD7B31}" sibTransId="{3423E9A5-9AEC-40DC-8DBF-6357927C9B2B}"/>
    <dgm:cxn modelId="{50B3A572-6707-46A1-8C20-25213D910A70}" type="presParOf" srcId="{78E7B45C-84C5-439F-B975-281BC052734A}" destId="{ED5DF2D4-D151-40F9-9B34-028E7B5EC710}" srcOrd="0" destOrd="0" presId="urn:microsoft.com/office/officeart/2008/layout/RadialCluster"/>
    <dgm:cxn modelId="{46509C83-C57D-4C17-A9AA-CAEAD717A66E}" type="presParOf" srcId="{ED5DF2D4-D151-40F9-9B34-028E7B5EC710}" destId="{C51AEAFA-DB64-443F-9AB7-21ABF2C985BA}" srcOrd="0" destOrd="0" presId="urn:microsoft.com/office/officeart/2008/layout/RadialCluster"/>
    <dgm:cxn modelId="{BF550117-01AB-4BDA-8F96-A833910A2D35}" type="presParOf" srcId="{ED5DF2D4-D151-40F9-9B34-028E7B5EC710}" destId="{6BC34B55-6EEE-4FDD-AE07-88EACF163CEF}" srcOrd="1" destOrd="0" presId="urn:microsoft.com/office/officeart/2008/layout/RadialCluster"/>
    <dgm:cxn modelId="{74413FE5-C77F-48F2-A4FD-1A674E8F3AFA}" type="presParOf" srcId="{ED5DF2D4-D151-40F9-9B34-028E7B5EC710}" destId="{1E0F8DAD-2739-4AFD-9BE9-90EBB99D22DB}" srcOrd="2" destOrd="0" presId="urn:microsoft.com/office/officeart/2008/layout/RadialCluster"/>
    <dgm:cxn modelId="{23EB3810-1BD6-4928-A86B-FBD13CEA6AF8}" type="presParOf" srcId="{ED5DF2D4-D151-40F9-9B34-028E7B5EC710}" destId="{2A5A0867-FA9D-41D7-AEBB-02D2B88E68C1}" srcOrd="3" destOrd="0" presId="urn:microsoft.com/office/officeart/2008/layout/RadialCluster"/>
    <dgm:cxn modelId="{92210F55-EB4F-48B3-B24D-C292DF7743C5}" type="presParOf" srcId="{ED5DF2D4-D151-40F9-9B34-028E7B5EC710}" destId="{224725B9-D7CA-4AE5-ADC1-B01D89731976}" srcOrd="4" destOrd="0" presId="urn:microsoft.com/office/officeart/2008/layout/RadialCluster"/>
    <dgm:cxn modelId="{048FC602-FD6D-4B15-84B6-6FEF0E2B701B}" type="presParOf" srcId="{ED5DF2D4-D151-40F9-9B34-028E7B5EC710}" destId="{283ED54E-6882-484E-9A15-F8EDBB79E02B}" srcOrd="5" destOrd="0" presId="urn:microsoft.com/office/officeart/2008/layout/RadialCluster"/>
    <dgm:cxn modelId="{AC841C8C-66DC-4C10-B836-F5F3635B37D9}" type="presParOf" srcId="{ED5DF2D4-D151-40F9-9B34-028E7B5EC710}" destId="{4F4E5369-9D1B-4CDF-B5C7-BD631E18D1A1}" srcOrd="6" destOrd="0" presId="urn:microsoft.com/office/officeart/2008/layout/RadialCluster"/>
    <dgm:cxn modelId="{7FDCB737-E328-4588-AD3F-32D3128C3746}" type="presParOf" srcId="{ED5DF2D4-D151-40F9-9B34-028E7B5EC710}" destId="{02CA0F5F-4942-479F-AB9F-ADF62E92CCF4}" srcOrd="7" destOrd="0" presId="urn:microsoft.com/office/officeart/2008/layout/RadialCluster"/>
    <dgm:cxn modelId="{B1DF9416-9023-4006-9841-ED2C3592D1CD}" type="presParOf" srcId="{ED5DF2D4-D151-40F9-9B34-028E7B5EC710}" destId="{FFE1A63F-6730-4A41-AF3D-464E8DC8ED3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AEAFA-DB64-443F-9AB7-21ABF2C985BA}">
      <dsp:nvSpPr>
        <dsp:cNvPr id="0" name=""/>
        <dsp:cNvSpPr/>
      </dsp:nvSpPr>
      <dsp:spPr>
        <a:xfrm>
          <a:off x="3291011" y="2375255"/>
          <a:ext cx="2027474" cy="202747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Здоровое питание</a:t>
          </a:r>
          <a:endParaRPr lang="ru-RU" sz="3100" kern="1200" dirty="0"/>
        </a:p>
      </dsp:txBody>
      <dsp:txXfrm>
        <a:off x="3389984" y="2474228"/>
        <a:ext cx="1829528" cy="1829528"/>
      </dsp:txXfrm>
    </dsp:sp>
    <dsp:sp modelId="{6BC34B55-6EEE-4FDD-AE07-88EACF163CEF}">
      <dsp:nvSpPr>
        <dsp:cNvPr id="0" name=""/>
        <dsp:cNvSpPr/>
      </dsp:nvSpPr>
      <dsp:spPr>
        <a:xfrm rot="16239312">
          <a:off x="3746972" y="1799337"/>
          <a:ext cx="1151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19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8DAD-2739-4AFD-9BE9-90EBB99D22DB}">
      <dsp:nvSpPr>
        <dsp:cNvPr id="0" name=""/>
        <dsp:cNvSpPr/>
      </dsp:nvSpPr>
      <dsp:spPr>
        <a:xfrm>
          <a:off x="2431836" y="114402"/>
          <a:ext cx="3808037" cy="110901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Профилактика болезней</a:t>
          </a:r>
          <a:endParaRPr lang="ru-RU" sz="3000" kern="1200" dirty="0"/>
        </a:p>
      </dsp:txBody>
      <dsp:txXfrm>
        <a:off x="2485974" y="168540"/>
        <a:ext cx="3699761" cy="1000741"/>
      </dsp:txXfrm>
    </dsp:sp>
    <dsp:sp modelId="{2A5A0867-FA9D-41D7-AEBB-02D2B88E68C1}">
      <dsp:nvSpPr>
        <dsp:cNvPr id="0" name=""/>
        <dsp:cNvSpPr/>
      </dsp:nvSpPr>
      <dsp:spPr>
        <a:xfrm rot="21580668">
          <a:off x="5318479" y="3381029"/>
          <a:ext cx="8046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6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725B9-D7CA-4AE5-ADC1-B01D89731976}">
      <dsp:nvSpPr>
        <dsp:cNvPr id="0" name=""/>
        <dsp:cNvSpPr/>
      </dsp:nvSpPr>
      <dsp:spPr>
        <a:xfrm>
          <a:off x="6123156" y="2693159"/>
          <a:ext cx="2277234" cy="135840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Энергия</a:t>
          </a:r>
          <a:endParaRPr lang="ru-RU" sz="3500" kern="1200" dirty="0"/>
        </a:p>
      </dsp:txBody>
      <dsp:txXfrm>
        <a:off x="6189468" y="2759471"/>
        <a:ext cx="2144610" cy="1225783"/>
      </dsp:txXfrm>
    </dsp:sp>
    <dsp:sp modelId="{283ED54E-6882-484E-9A15-F8EDBB79E02B}">
      <dsp:nvSpPr>
        <dsp:cNvPr id="0" name=""/>
        <dsp:cNvSpPr/>
      </dsp:nvSpPr>
      <dsp:spPr>
        <a:xfrm rot="5364900">
          <a:off x="3832151" y="4890633"/>
          <a:ext cx="975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58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E5369-9D1B-4CDF-B5C7-BD631E18D1A1}">
      <dsp:nvSpPr>
        <dsp:cNvPr id="0" name=""/>
        <dsp:cNvSpPr/>
      </dsp:nvSpPr>
      <dsp:spPr>
        <a:xfrm>
          <a:off x="2188524" y="5378538"/>
          <a:ext cx="4283996" cy="106954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Активная работа мозга</a:t>
          </a:r>
          <a:endParaRPr lang="ru-RU" sz="3200" kern="1200" dirty="0"/>
        </a:p>
      </dsp:txBody>
      <dsp:txXfrm>
        <a:off x="2240735" y="5430749"/>
        <a:ext cx="4179574" cy="965120"/>
      </dsp:txXfrm>
    </dsp:sp>
    <dsp:sp modelId="{02CA0F5F-4942-479F-AB9F-ADF62E92CCF4}">
      <dsp:nvSpPr>
        <dsp:cNvPr id="0" name=""/>
        <dsp:cNvSpPr/>
      </dsp:nvSpPr>
      <dsp:spPr>
        <a:xfrm rot="10818820">
          <a:off x="2505006" y="3381291"/>
          <a:ext cx="786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6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1A63F-6730-4A41-AF3D-464E8DC8ED35}">
      <dsp:nvSpPr>
        <dsp:cNvPr id="0" name=""/>
        <dsp:cNvSpPr/>
      </dsp:nvSpPr>
      <dsp:spPr>
        <a:xfrm>
          <a:off x="0" y="2521702"/>
          <a:ext cx="2505012" cy="170116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Укрепление и поддержка здоровья</a:t>
          </a:r>
          <a:endParaRPr lang="ru-RU" sz="3000" kern="1200" dirty="0"/>
        </a:p>
      </dsp:txBody>
      <dsp:txXfrm>
        <a:off x="83044" y="2604746"/>
        <a:ext cx="2338924" cy="1535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2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40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09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6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82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7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60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28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36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1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8EC0-6376-47AB-B3C7-749B206B3CE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21A3-6ACB-472C-955B-8E5214269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30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084174"/>
            <a:ext cx="11590638" cy="1705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b="1" i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Единый родительский </a:t>
            </a: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урок</a:t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4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4400" b="1" i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Здоровое питание для счастливого ребенка»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118919"/>
            <a:ext cx="11425767" cy="2405706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spcBef>
                <a:spcPts val="0"/>
              </a:spcBef>
              <a:defRPr/>
            </a:pPr>
            <a:endParaRPr lang="ru-RU" altLang="ru-RU" sz="2800" i="1" dirty="0" smtClean="0">
              <a:latin typeface="Times New Roman" pitchFamily="18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endParaRPr lang="ru-RU" altLang="ru-RU" sz="24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Отдел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межведомственных связей и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комплексных программ профилактики </a:t>
            </a:r>
          </a:p>
          <a:p>
            <a:pPr algn="r" eaLnBrk="1" hangingPunct="1">
              <a:lnSpc>
                <a:spcPct val="90000"/>
              </a:lnSpc>
              <a:defRPr/>
            </a:pPr>
            <a:endParaRPr lang="ru-RU" altLang="ru-RU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2019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pic>
        <p:nvPicPr>
          <p:cNvPr id="3076" name="Picture 5" descr="logo_rcmp 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977081" y="280088"/>
            <a:ext cx="819150" cy="7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3467" y="285728"/>
            <a:ext cx="10858533" cy="6857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Министерство здравоохранения Республики Бурятия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«Республиканский центр медицинской профилактики им. В.Р.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Бояновой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85" y="357167"/>
            <a:ext cx="609600" cy="6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75" y="773437"/>
            <a:ext cx="547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Завтрак  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 один из самых важных приемов пищи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636" y="1239912"/>
            <a:ext cx="410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Не  поощряйте ребенка сладостями</a:t>
            </a:r>
            <a:endParaRPr lang="ru-RU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636" y="1706387"/>
            <a:ext cx="5803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Выбирайте вместе с ребенком 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полезные продукты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1575" y="2160103"/>
            <a:ext cx="8122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полезным десертам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 отнести: </a:t>
            </a:r>
            <a:r>
              <a:rPr lang="ru-RU" sz="20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>
                <a:solidFill>
                  <a:srgbClr val="002060"/>
                </a:solidFill>
                <a:ea typeface="Calibri" panose="020F0502020204030204" pitchFamily="34" charset="0"/>
              </a:rPr>
              <a:t>трудели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</a:rPr>
              <a:t> и пирожки из пресного теста, зефир, пастила, мармелад, заварное тесто  с фруктовой или творожной начинкой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6" r="17264"/>
          <a:stretch/>
        </p:blipFill>
        <p:spPr>
          <a:xfrm>
            <a:off x="8029352" y="367988"/>
            <a:ext cx="2111433" cy="145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9222" y="367988"/>
            <a:ext cx="1411777" cy="1411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21575" y="3146660"/>
            <a:ext cx="1116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Соблюдайте правила гигиены питания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а также правила безопасности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приготовления и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хранения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пищи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575" y="3856338"/>
            <a:ext cx="9560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Питание школьника должно быть щадящим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способу приготовления, при которых не требуется большого количества масла, жира, соли, сахара (варение, запекание, тушение и т.д.)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User\Desktop\картинки\im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2147" y="2132894"/>
            <a:ext cx="1685925" cy="116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838636" y="4894709"/>
            <a:ext cx="10972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Учитывайте индивидуальные особенности ребенка.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Помните о том, что одинаковых детей не бывает. Все нормы и показатели не могут быть универсальными и подходить абсолютно для всех. Учитывайте индивидуальные особенности своего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ребенка 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Желаем Вам быть успешными родителями!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73942307"/>
              </p:ext>
            </p:extLst>
          </p:nvPr>
        </p:nvGraphicFramePr>
        <p:xfrm>
          <a:off x="1425146" y="99753"/>
          <a:ext cx="8633255" cy="675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5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7" y="432288"/>
            <a:ext cx="10515600" cy="892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нарушения питания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у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современных детей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(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по данным НИИ питания)</a:t>
            </a:r>
            <a:r>
              <a:rPr lang="ru-RU" sz="36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+mn-lt"/>
              </a:rPr>
            </a:b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6796942"/>
              </p:ext>
            </p:extLst>
          </p:nvPr>
        </p:nvGraphicFramePr>
        <p:xfrm>
          <a:off x="832337" y="1476833"/>
          <a:ext cx="10515600" cy="36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39736663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37648753"/>
                    </a:ext>
                  </a:extLst>
                </a:gridCol>
              </a:tblGrid>
              <a:tr h="495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Избыток: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744175"/>
                  </a:ext>
                </a:extLst>
              </a:tr>
              <a:tr h="15035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Животных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Полиненасыщенных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жирных кислот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Витаминов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(А, С, В1,2,6,ФК, Д)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Макро-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микроэлементов (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йода, цинка, фтора, селена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пищевых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Животных жиров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Трансжиров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986981"/>
                  </a:ext>
                </a:extLst>
              </a:tr>
              <a:tr h="132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Этот дефицит наблюдается практически у всех возрастных и социальных групп  </a:t>
                      </a:r>
                      <a:r>
                        <a:rPr lang="ru-RU" sz="18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круглый 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Приводит к развитию атеросклероза, что нарушает питание  сердца, мозга и других жизненно важных органов. Приводит к развитию хронических неинфекционных заболеваний. Сокращает продолжительность и качество жизни.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8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9646" y="5400372"/>
            <a:ext cx="10352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Ведущим по степени негативного влияния на здоровья детей в настоящее время является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дефицит </a:t>
            </a:r>
            <a:r>
              <a:rPr lang="ru-RU" b="1" dirty="0">
                <a:solidFill>
                  <a:srgbClr val="C00000"/>
                </a:solidFill>
              </a:rPr>
              <a:t>отдельных  микронутриентов на фоне избыточного потребления животных жиров и </a:t>
            </a:r>
            <a:r>
              <a:rPr lang="ru-RU" b="1" dirty="0" smtClean="0">
                <a:solidFill>
                  <a:srgbClr val="C00000"/>
                </a:solidFill>
              </a:rPr>
              <a:t>сахара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0377" y="448621"/>
            <a:ext cx="1370950" cy="102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7" t="7812" r="2746" b="8665"/>
          <a:stretch/>
        </p:blipFill>
        <p:spPr>
          <a:xfrm>
            <a:off x="428368" y="460219"/>
            <a:ext cx="1532952" cy="1133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1" t="10035" r="16209" b="10636"/>
          <a:stretch/>
        </p:blipFill>
        <p:spPr>
          <a:xfrm>
            <a:off x="9648825" y="2133600"/>
            <a:ext cx="1218258" cy="101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92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864" y="371163"/>
            <a:ext cx="9420225" cy="692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Принципы здорового питания ребенка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25" y="1596831"/>
            <a:ext cx="5769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Рациональное сбалансированное питание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785" y="2412847"/>
            <a:ext cx="879349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Рациональное соотношение белков и жиров в питании детей </a:t>
            </a:r>
            <a:r>
              <a:rPr lang="ru-RU" sz="2400" dirty="0" smtClean="0">
                <a:cs typeface="Times New Roman" panose="02020603050405020304" pitchFamily="18" charset="0"/>
              </a:rPr>
              <a:t>1:1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1989" y="3248918"/>
            <a:ext cx="58974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Пища, богатая макро и микро-нутриентами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650" y="4084989"/>
            <a:ext cx="78610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Питание ребенка должно обеспечивать его </a:t>
            </a:r>
            <a:r>
              <a:rPr lang="ru-RU" sz="2400" dirty="0" err="1">
                <a:cs typeface="Times New Roman" panose="02020603050405020304" pitchFamily="18" charset="0"/>
              </a:rPr>
              <a:t>энергозатраты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903" y="4926134"/>
            <a:ext cx="891333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Питание должно быть адекватным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возрастным  </a:t>
            </a:r>
            <a:r>
              <a:rPr lang="ru-RU" sz="2400" dirty="0">
                <a:cs typeface="Times New Roman" panose="02020603050405020304" pitchFamily="18" charset="0"/>
              </a:rPr>
              <a:t>возможностям пищеварительной системы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34" y="3156950"/>
            <a:ext cx="1660379" cy="1107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 t="13291" r="4735" b="7888"/>
          <a:stretch/>
        </p:blipFill>
        <p:spPr>
          <a:xfrm>
            <a:off x="10010928" y="3156950"/>
            <a:ext cx="1971522" cy="1235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4"/>
          <a:stretch/>
        </p:blipFill>
        <p:spPr>
          <a:xfrm>
            <a:off x="9726229" y="1305856"/>
            <a:ext cx="1396536" cy="8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3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  На что родителям обратить внимание?</a:t>
            </a:r>
            <a:endParaRPr lang="ru-RU" sz="36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1301578"/>
            <a:ext cx="10515600" cy="45385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Энергетический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баланс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озраст	Ккал 	Суточное потребление энергии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1-2 года	100-90	1320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2-5 лет	90-80	          1900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6-9 лет	80-70	          2300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10-13 лет	75-65	          2700 (мальчики) ,2450 (девочки)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14-17 лет	65-50	          2900 (юноши) , 2600 (девушки)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зрослые	45	          В зависимости от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интенсивности труда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11" t="21667" r="27778" b="30139"/>
          <a:stretch/>
        </p:blipFill>
        <p:spPr>
          <a:xfrm>
            <a:off x="10721848" y="527059"/>
            <a:ext cx="1085850" cy="113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0" t="19843" r="11288" b="20642"/>
          <a:stretch/>
        </p:blipFill>
        <p:spPr>
          <a:xfrm>
            <a:off x="9768196" y="3668032"/>
            <a:ext cx="2068077" cy="100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102" y="5001057"/>
            <a:ext cx="2368423" cy="1162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6846" y="1926949"/>
            <a:ext cx="1969879" cy="1476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938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4" y="2177198"/>
            <a:ext cx="3514725" cy="1655029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800" dirty="0">
                <a:solidFill>
                  <a:srgbClr val="C00000"/>
                </a:solidFill>
              </a:rPr>
              <a:t>Оптимальный режим </a:t>
            </a:r>
            <a:r>
              <a:rPr lang="ru-RU" sz="3800" dirty="0" smtClean="0">
                <a:solidFill>
                  <a:srgbClr val="C00000"/>
                </a:solidFill>
              </a:rPr>
              <a:t>питания</a:t>
            </a: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214" y="466725"/>
            <a:ext cx="3187486" cy="107721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Дети должны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питаться </a:t>
            </a:r>
            <a:r>
              <a:rPr lang="ru-RU" sz="3200" dirty="0">
                <a:solidFill>
                  <a:srgbClr val="C00000"/>
                </a:solidFill>
              </a:rPr>
              <a:t>дробно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214" y="4621083"/>
            <a:ext cx="4501936" cy="120032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Не следует заставлять 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доедать </a:t>
            </a:r>
            <a:r>
              <a:rPr lang="ru-RU" sz="3600" dirty="0">
                <a:solidFill>
                  <a:srgbClr val="C00000"/>
                </a:solidFill>
              </a:rPr>
              <a:t>все до </a:t>
            </a:r>
            <a:r>
              <a:rPr lang="ru-RU" sz="3600" dirty="0" smtClean="0">
                <a:solidFill>
                  <a:srgbClr val="C00000"/>
                </a:solidFill>
              </a:rPr>
              <a:t>конца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214" y="1912962"/>
            <a:ext cx="4501936" cy="233910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Классическая схема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питания </a:t>
            </a:r>
            <a:r>
              <a:rPr lang="ru-RU" sz="3200" dirty="0">
                <a:solidFill>
                  <a:srgbClr val="C00000"/>
                </a:solidFill>
              </a:rPr>
              <a:t>школьника: 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завтрак, второй завтрак,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обед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smtClean="0">
                <a:solidFill>
                  <a:srgbClr val="002060"/>
                </a:solidFill>
              </a:rPr>
              <a:t>полдник </a:t>
            </a:r>
            <a:r>
              <a:rPr lang="ru-RU" sz="3200" dirty="0">
                <a:solidFill>
                  <a:srgbClr val="002060"/>
                </a:solidFill>
              </a:rPr>
              <a:t>и </a:t>
            </a:r>
            <a:r>
              <a:rPr lang="ru-RU" sz="3200" dirty="0" smtClean="0">
                <a:solidFill>
                  <a:srgbClr val="002060"/>
                </a:solidFill>
              </a:rPr>
              <a:t>ужин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 flipV="1">
            <a:off x="4286249" y="1038225"/>
            <a:ext cx="2247901" cy="19664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>
            <a:off x="4286249" y="3004713"/>
            <a:ext cx="2247901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3"/>
            <a:endCxn id="5" idx="1"/>
          </p:cNvCxnSpPr>
          <p:nvPr/>
        </p:nvCxnSpPr>
        <p:spPr>
          <a:xfrm>
            <a:off x="4286249" y="3004713"/>
            <a:ext cx="2317965" cy="22165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9" t="6011" r="23359" b="6288"/>
          <a:stretch/>
        </p:blipFill>
        <p:spPr>
          <a:xfrm>
            <a:off x="771524" y="273150"/>
            <a:ext cx="1682537" cy="1682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0" t="948" r="5043" b="14562"/>
          <a:stretch/>
        </p:blipFill>
        <p:spPr>
          <a:xfrm>
            <a:off x="2666997" y="285207"/>
            <a:ext cx="1714502" cy="1658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4" y="4133578"/>
            <a:ext cx="3514726" cy="19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2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669" y="114300"/>
            <a:ext cx="10515600" cy="75149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Питание должно быть максимально разнообразным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000" y="4243377"/>
            <a:ext cx="10399931" cy="25691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дети получали все ценные и важные вещества (белки, жиры, углеводы, клетчатка, минералы), необходимо </a:t>
            </a:r>
            <a:r>
              <a:rPr lang="ru-RU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максимально </a:t>
            </a:r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разнообразить рацион. </a:t>
            </a:r>
            <a:endParaRPr lang="ru-RU" sz="24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Потребность в белке рассчитывается в граммах на 1 кг веса тела в сутки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3104994"/>
              </p:ext>
            </p:extLst>
          </p:nvPr>
        </p:nvGraphicFramePr>
        <p:xfrm>
          <a:off x="713545" y="976154"/>
          <a:ext cx="10338386" cy="29260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05527">
                  <a:extLst>
                    <a:ext uri="{9D8B030D-6E8A-4147-A177-3AD203B41FA5}">
                      <a16:colId xmlns:a16="http://schemas.microsoft.com/office/drawing/2014/main" xmlns="" val="2065943929"/>
                    </a:ext>
                  </a:extLst>
                </a:gridCol>
                <a:gridCol w="1229289">
                  <a:extLst>
                    <a:ext uri="{9D8B030D-6E8A-4147-A177-3AD203B41FA5}">
                      <a16:colId xmlns:a16="http://schemas.microsoft.com/office/drawing/2014/main" xmlns="" val="2223020673"/>
                    </a:ext>
                  </a:extLst>
                </a:gridCol>
                <a:gridCol w="1228054">
                  <a:extLst>
                    <a:ext uri="{9D8B030D-6E8A-4147-A177-3AD203B41FA5}">
                      <a16:colId xmlns:a16="http://schemas.microsoft.com/office/drawing/2014/main" xmlns="" val="279767639"/>
                    </a:ext>
                  </a:extLst>
                </a:gridCol>
                <a:gridCol w="1228054">
                  <a:extLst>
                    <a:ext uri="{9D8B030D-6E8A-4147-A177-3AD203B41FA5}">
                      <a16:colId xmlns:a16="http://schemas.microsoft.com/office/drawing/2014/main" xmlns="" val="278668546"/>
                    </a:ext>
                  </a:extLst>
                </a:gridCol>
                <a:gridCol w="1228054">
                  <a:extLst>
                    <a:ext uri="{9D8B030D-6E8A-4147-A177-3AD203B41FA5}">
                      <a16:colId xmlns:a16="http://schemas.microsoft.com/office/drawing/2014/main" xmlns="" val="292234417"/>
                    </a:ext>
                  </a:extLst>
                </a:gridCol>
                <a:gridCol w="1226819">
                  <a:extLst>
                    <a:ext uri="{9D8B030D-6E8A-4147-A177-3AD203B41FA5}">
                      <a16:colId xmlns:a16="http://schemas.microsoft.com/office/drawing/2014/main" xmlns="" val="2147380107"/>
                    </a:ext>
                  </a:extLst>
                </a:gridCol>
                <a:gridCol w="1692589">
                  <a:extLst>
                    <a:ext uri="{9D8B030D-6E8A-4147-A177-3AD203B41FA5}">
                      <a16:colId xmlns:a16="http://schemas.microsoft.com/office/drawing/2014/main" xmlns="" val="3608760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1-3 лет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3-7 лет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8-10 лет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11-13 лет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14-17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Взрослые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886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Белки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/г/кг/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</a:rPr>
                        <a:t>сут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3,5-4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2,5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2,5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1-1,5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3839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Белки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 в сутки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79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93-85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93,85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105-70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90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 том числе животные*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56-51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100-90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55%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6118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63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7691" y="213150"/>
            <a:ext cx="3025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Потребность в жирах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7516" y="853236"/>
            <a:ext cx="9763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▪ </a:t>
            </a:r>
            <a:r>
              <a:rPr lang="ru-RU" sz="2400" dirty="0" smtClean="0">
                <a:solidFill>
                  <a:srgbClr val="C00000"/>
                </a:solidFill>
              </a:rPr>
              <a:t>Соотношение </a:t>
            </a:r>
            <a:r>
              <a:rPr lang="ru-RU" sz="2400" dirty="0">
                <a:solidFill>
                  <a:srgbClr val="C00000"/>
                </a:solidFill>
              </a:rPr>
              <a:t>животного и растительного жира в рационе </a:t>
            </a:r>
            <a:r>
              <a:rPr lang="ru-RU" sz="2400" dirty="0">
                <a:solidFill>
                  <a:srgbClr val="002060"/>
                </a:solidFill>
              </a:rPr>
              <a:t>должно быть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1/3 </a:t>
            </a:r>
            <a:r>
              <a:rPr lang="ru-RU" sz="2400" dirty="0">
                <a:solidFill>
                  <a:srgbClr val="002060"/>
                </a:solidFill>
              </a:rPr>
              <a:t>растительных масел и 2/3 животных </a:t>
            </a:r>
            <a:r>
              <a:rPr lang="ru-RU" sz="2400" dirty="0" smtClean="0">
                <a:solidFill>
                  <a:srgbClr val="002060"/>
                </a:solidFill>
              </a:rPr>
              <a:t>жиров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165" y="1849579"/>
            <a:ext cx="98487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▪ </a:t>
            </a:r>
            <a:r>
              <a:rPr lang="ru-RU" sz="2400" dirty="0" smtClean="0">
                <a:solidFill>
                  <a:srgbClr val="C00000"/>
                </a:solidFill>
              </a:rPr>
              <a:t>Жирную </a:t>
            </a:r>
            <a:r>
              <a:rPr lang="ru-RU" sz="2400" dirty="0">
                <a:solidFill>
                  <a:srgbClr val="C00000"/>
                </a:solidFill>
              </a:rPr>
              <a:t>рыбу </a:t>
            </a:r>
            <a:r>
              <a:rPr lang="ru-RU" sz="2400" dirty="0">
                <a:solidFill>
                  <a:srgbClr val="002060"/>
                </a:solidFill>
              </a:rPr>
              <a:t>необходимо включать в рацион не менее 2 раз в </a:t>
            </a:r>
            <a:r>
              <a:rPr lang="ru-RU" sz="2400" dirty="0" smtClean="0">
                <a:solidFill>
                  <a:srgbClr val="002060"/>
                </a:solidFill>
              </a:rPr>
              <a:t>неделю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7516" y="2476785"/>
            <a:ext cx="10173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▪ </a:t>
            </a:r>
            <a:r>
              <a:rPr lang="ru-RU" sz="2400" dirty="0" smtClean="0">
                <a:solidFill>
                  <a:srgbClr val="C00000"/>
                </a:solidFill>
              </a:rPr>
              <a:t>Следует </a:t>
            </a:r>
            <a:r>
              <a:rPr lang="ru-RU" sz="2400" dirty="0">
                <a:solidFill>
                  <a:srgbClr val="C00000"/>
                </a:solidFill>
              </a:rPr>
              <a:t>ограничивать потребление продуктов,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содержащих </a:t>
            </a:r>
            <a:r>
              <a:rPr lang="ru-RU" sz="2400" dirty="0" err="1">
                <a:solidFill>
                  <a:srgbClr val="C00000"/>
                </a:solidFill>
              </a:rPr>
              <a:t>трансжиры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(маргарины</a:t>
            </a:r>
            <a:r>
              <a:rPr lang="ru-RU" sz="2400" dirty="0">
                <a:solidFill>
                  <a:srgbClr val="002060"/>
                </a:solidFill>
              </a:rPr>
              <a:t>, кулинарные и кондитерские изделия,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некоторые </a:t>
            </a:r>
            <a:r>
              <a:rPr lang="ru-RU" sz="2400" dirty="0">
                <a:solidFill>
                  <a:srgbClr val="002060"/>
                </a:solidFill>
              </a:rPr>
              <a:t>шоколадные конфеты, батончики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516" y="3934988"/>
            <a:ext cx="8558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▪ </a:t>
            </a:r>
            <a:r>
              <a:rPr lang="ru-RU" sz="2400" dirty="0" smtClean="0">
                <a:solidFill>
                  <a:srgbClr val="C00000"/>
                </a:solidFill>
              </a:rPr>
              <a:t>Выбирайте </a:t>
            </a:r>
            <a:r>
              <a:rPr lang="ru-RU" sz="2400" dirty="0">
                <a:solidFill>
                  <a:srgbClr val="C00000"/>
                </a:solidFill>
              </a:rPr>
              <a:t>животные продукты с низким содержанием жира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избыток </a:t>
            </a:r>
            <a:r>
              <a:rPr lang="ru-RU" sz="2400" dirty="0">
                <a:solidFill>
                  <a:srgbClr val="002060"/>
                </a:solidFill>
              </a:rPr>
              <a:t>жира в рационе нарушает обмен веществ, приводя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к </a:t>
            </a:r>
            <a:r>
              <a:rPr lang="ru-RU" sz="2400" dirty="0">
                <a:solidFill>
                  <a:srgbClr val="002060"/>
                </a:solidFill>
              </a:rPr>
              <a:t>серьезным метаболическим проблемам,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откладывается </a:t>
            </a:r>
            <a:r>
              <a:rPr lang="ru-RU" sz="2400" dirty="0">
                <a:solidFill>
                  <a:srgbClr val="002060"/>
                </a:solidFill>
              </a:rPr>
              <a:t>про запас, растягивая жировые </a:t>
            </a:r>
            <a:r>
              <a:rPr lang="ru-RU" sz="2400" dirty="0" smtClean="0">
                <a:solidFill>
                  <a:srgbClr val="002060"/>
                </a:solidFill>
              </a:rPr>
              <a:t>клетки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артинки : Блюдо, Еда, Пища, салат, производить, &lt;strong&gt;обед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7100" y="3840002"/>
            <a:ext cx="2390469" cy="1593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12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87" y="232122"/>
            <a:ext cx="10515600" cy="40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Углеводы</a:t>
            </a:r>
            <a:endParaRPr lang="ru-RU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957" y="639922"/>
            <a:ext cx="10515600" cy="1529701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Углеводы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являются основным источником энергии для мышечной деятельности. Они необходимы для обмена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веществ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Существует два вида углеводов –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простые и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сложные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Употреблять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следует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сложные углеводы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Корсун_Е_В\Desktop\image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209" y="2277688"/>
            <a:ext cx="10393853" cy="4089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44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525</Words>
  <Application>Microsoft Office PowerPoint</Application>
  <PresentationFormat>Произвольный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Единый родительский урок  «Здоровое питание для счастливого ребенка»</vt:lpstr>
      <vt:lpstr>Слайд 2</vt:lpstr>
      <vt:lpstr> Основные нарушения питания  у современных детей ( по данным НИИ питания) </vt:lpstr>
      <vt:lpstr>Принципы здорового питания ребенка</vt:lpstr>
      <vt:lpstr>      На что родителям обратить внимание?</vt:lpstr>
      <vt:lpstr>Оптимальный режим питания</vt:lpstr>
      <vt:lpstr>Питание должно быть максимально разнообразным</vt:lpstr>
      <vt:lpstr>Слайд 8</vt:lpstr>
      <vt:lpstr>Углеводы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 питание</dc:title>
  <dc:creator>Пользователь</dc:creator>
  <cp:lastModifiedBy>КОМП</cp:lastModifiedBy>
  <cp:revision>46</cp:revision>
  <dcterms:created xsi:type="dcterms:W3CDTF">2019-02-12T01:55:56Z</dcterms:created>
  <dcterms:modified xsi:type="dcterms:W3CDTF">2019-02-19T07:34:19Z</dcterms:modified>
</cp:coreProperties>
</file>